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65" r:id="rId5"/>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0" d="100"/>
          <a:sy n="60" d="100"/>
        </p:scale>
        <p:origin x="255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Z Loveridge" userId="fe6a85e2-b8a2-442e-b97e-fa19d84f0403" providerId="ADAL" clId="{3586FF1A-00BF-4753-A818-2E993AB69910}"/>
    <pc:docChg chg="modSld">
      <pc:chgData name="Z Loveridge" userId="fe6a85e2-b8a2-442e-b97e-fa19d84f0403" providerId="ADAL" clId="{3586FF1A-00BF-4753-A818-2E993AB69910}" dt="2025-06-25T10:18:00.120" v="146" actId="20577"/>
      <pc:docMkLst>
        <pc:docMk/>
      </pc:docMkLst>
      <pc:sldChg chg="modSp">
        <pc:chgData name="Z Loveridge" userId="fe6a85e2-b8a2-442e-b97e-fa19d84f0403" providerId="ADAL" clId="{3586FF1A-00BF-4753-A818-2E993AB69910}" dt="2025-06-25T10:18:00.120" v="146" actId="20577"/>
        <pc:sldMkLst>
          <pc:docMk/>
          <pc:sldMk cId="1855603645" sldId="265"/>
        </pc:sldMkLst>
        <pc:spChg chg="mod">
          <ac:chgData name="Z Loveridge" userId="fe6a85e2-b8a2-442e-b97e-fa19d84f0403" providerId="ADAL" clId="{3586FF1A-00BF-4753-A818-2E993AB69910}" dt="2025-06-25T10:17:50.580" v="95" actId="20577"/>
          <ac:spMkLst>
            <pc:docMk/>
            <pc:sldMk cId="1855603645" sldId="265"/>
            <ac:spMk id="19" creationId="{00000000-0000-0000-0000-000000000000}"/>
          </ac:spMkLst>
        </pc:spChg>
        <pc:spChg chg="mod">
          <ac:chgData name="Z Loveridge" userId="fe6a85e2-b8a2-442e-b97e-fa19d84f0403" providerId="ADAL" clId="{3586FF1A-00BF-4753-A818-2E993AB69910}" dt="2025-06-25T10:14:35.612" v="0" actId="1076"/>
          <ac:spMkLst>
            <pc:docMk/>
            <pc:sldMk cId="1855603645" sldId="265"/>
            <ac:spMk id="28" creationId="{00000000-0000-0000-0000-000000000000}"/>
          </ac:spMkLst>
        </pc:spChg>
        <pc:spChg chg="mod">
          <ac:chgData name="Z Loveridge" userId="fe6a85e2-b8a2-442e-b97e-fa19d84f0403" providerId="ADAL" clId="{3586FF1A-00BF-4753-A818-2E993AB69910}" dt="2025-06-25T10:18:00.120" v="146" actId="20577"/>
          <ac:spMkLst>
            <pc:docMk/>
            <pc:sldMk cId="1855603645" sldId="265"/>
            <ac:spMk id="34" creationId="{8276870B-62F2-47FC-BCDA-E0B586742D7F}"/>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7C6CEC1-89F8-4D26-B01E-B986B4FF1A5E}" type="datetimeFigureOut">
              <a:rPr lang="en-GB" smtClean="0"/>
              <a:t>25/06/2025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3A9B46-8945-4389-A6E7-C74668D8E934}" type="slidenum">
              <a:rPr lang="en-GB" smtClean="0"/>
              <a:t>‹#›</a:t>
            </a:fld>
            <a:endParaRPr lang="en-GB"/>
          </a:p>
        </p:txBody>
      </p:sp>
    </p:spTree>
    <p:extLst>
      <p:ext uri="{BB962C8B-B14F-4D97-AF65-F5344CB8AC3E}">
        <p14:creationId xmlns:p14="http://schemas.microsoft.com/office/powerpoint/2010/main" val="42702343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C6CEC1-89F8-4D26-B01E-B986B4FF1A5E}" type="datetimeFigureOut">
              <a:rPr lang="en-GB" smtClean="0"/>
              <a:t>25/06/2025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3A9B46-8945-4389-A6E7-C74668D8E934}" type="slidenum">
              <a:rPr lang="en-GB" smtClean="0"/>
              <a:t>‹#›</a:t>
            </a:fld>
            <a:endParaRPr lang="en-GB"/>
          </a:p>
        </p:txBody>
      </p:sp>
    </p:spTree>
    <p:extLst>
      <p:ext uri="{BB962C8B-B14F-4D97-AF65-F5344CB8AC3E}">
        <p14:creationId xmlns:p14="http://schemas.microsoft.com/office/powerpoint/2010/main" val="15278570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7C6CEC1-89F8-4D26-B01E-B986B4FF1A5E}" type="datetimeFigureOut">
              <a:rPr lang="en-GB" smtClean="0"/>
              <a:t>25/06/2025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3A9B46-8945-4389-A6E7-C74668D8E934}" type="slidenum">
              <a:rPr lang="en-GB" smtClean="0"/>
              <a:t>‹#›</a:t>
            </a:fld>
            <a:endParaRPr lang="en-GB"/>
          </a:p>
        </p:txBody>
      </p:sp>
    </p:spTree>
    <p:extLst>
      <p:ext uri="{BB962C8B-B14F-4D97-AF65-F5344CB8AC3E}">
        <p14:creationId xmlns:p14="http://schemas.microsoft.com/office/powerpoint/2010/main" val="1019157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7C6CEC1-89F8-4D26-B01E-B986B4FF1A5E}" type="datetimeFigureOut">
              <a:rPr lang="en-GB" smtClean="0"/>
              <a:t>25/06/2025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3A9B46-8945-4389-A6E7-C74668D8E934}" type="slidenum">
              <a:rPr lang="en-GB" smtClean="0"/>
              <a:t>‹#›</a:t>
            </a:fld>
            <a:endParaRPr lang="en-GB"/>
          </a:p>
        </p:txBody>
      </p:sp>
    </p:spTree>
    <p:extLst>
      <p:ext uri="{BB962C8B-B14F-4D97-AF65-F5344CB8AC3E}">
        <p14:creationId xmlns:p14="http://schemas.microsoft.com/office/powerpoint/2010/main" val="18174612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7C6CEC1-89F8-4D26-B01E-B986B4FF1A5E}" type="datetimeFigureOut">
              <a:rPr lang="en-GB" smtClean="0"/>
              <a:t>25/06/2025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43A9B46-8945-4389-A6E7-C74668D8E934}" type="slidenum">
              <a:rPr lang="en-GB" smtClean="0"/>
              <a:t>‹#›</a:t>
            </a:fld>
            <a:endParaRPr lang="en-GB"/>
          </a:p>
        </p:txBody>
      </p:sp>
    </p:spTree>
    <p:extLst>
      <p:ext uri="{BB962C8B-B14F-4D97-AF65-F5344CB8AC3E}">
        <p14:creationId xmlns:p14="http://schemas.microsoft.com/office/powerpoint/2010/main" val="11536702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7C6CEC1-89F8-4D26-B01E-B986B4FF1A5E}" type="datetimeFigureOut">
              <a:rPr lang="en-GB" smtClean="0"/>
              <a:t>25/06/2025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43A9B46-8945-4389-A6E7-C74668D8E934}" type="slidenum">
              <a:rPr lang="en-GB" smtClean="0"/>
              <a:t>‹#›</a:t>
            </a:fld>
            <a:endParaRPr lang="en-GB"/>
          </a:p>
        </p:txBody>
      </p:sp>
    </p:spTree>
    <p:extLst>
      <p:ext uri="{BB962C8B-B14F-4D97-AF65-F5344CB8AC3E}">
        <p14:creationId xmlns:p14="http://schemas.microsoft.com/office/powerpoint/2010/main" val="2188359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C6CEC1-89F8-4D26-B01E-B986B4FF1A5E}" type="datetimeFigureOut">
              <a:rPr lang="en-GB" smtClean="0"/>
              <a:t>25/06/2025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43A9B46-8945-4389-A6E7-C74668D8E934}" type="slidenum">
              <a:rPr lang="en-GB" smtClean="0"/>
              <a:t>‹#›</a:t>
            </a:fld>
            <a:endParaRPr lang="en-GB"/>
          </a:p>
        </p:txBody>
      </p:sp>
    </p:spTree>
    <p:extLst>
      <p:ext uri="{BB962C8B-B14F-4D97-AF65-F5344CB8AC3E}">
        <p14:creationId xmlns:p14="http://schemas.microsoft.com/office/powerpoint/2010/main" val="24829351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B7C6CEC1-89F8-4D26-B01E-B986B4FF1A5E}" type="datetimeFigureOut">
              <a:rPr lang="en-GB" smtClean="0"/>
              <a:t>25/06/2025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3A9B46-8945-4389-A6E7-C74668D8E934}" type="slidenum">
              <a:rPr lang="en-GB" smtClean="0"/>
              <a:t>‹#›</a:t>
            </a:fld>
            <a:endParaRPr lang="en-GB"/>
          </a:p>
        </p:txBody>
      </p:sp>
    </p:spTree>
    <p:extLst>
      <p:ext uri="{BB962C8B-B14F-4D97-AF65-F5344CB8AC3E}">
        <p14:creationId xmlns:p14="http://schemas.microsoft.com/office/powerpoint/2010/main" val="25088806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B7C6CEC1-89F8-4D26-B01E-B986B4FF1A5E}" type="datetimeFigureOut">
              <a:rPr lang="en-GB" smtClean="0"/>
              <a:t>25/06/2025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3A9B46-8945-4389-A6E7-C74668D8E934}" type="slidenum">
              <a:rPr lang="en-GB" smtClean="0"/>
              <a:t>‹#›</a:t>
            </a:fld>
            <a:endParaRPr lang="en-GB"/>
          </a:p>
        </p:txBody>
      </p:sp>
    </p:spTree>
    <p:extLst>
      <p:ext uri="{BB962C8B-B14F-4D97-AF65-F5344CB8AC3E}">
        <p14:creationId xmlns:p14="http://schemas.microsoft.com/office/powerpoint/2010/main" val="20754130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C6CEC1-89F8-4D26-B01E-B986B4FF1A5E}" type="datetimeFigureOut">
              <a:rPr lang="en-GB" smtClean="0"/>
              <a:t>25/06/2025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3A9B46-8945-4389-A6E7-C74668D8E934}" type="slidenum">
              <a:rPr lang="en-GB" smtClean="0"/>
              <a:t>‹#›</a:t>
            </a:fld>
            <a:endParaRPr lang="en-GB"/>
          </a:p>
        </p:txBody>
      </p:sp>
    </p:spTree>
    <p:extLst>
      <p:ext uri="{BB962C8B-B14F-4D97-AF65-F5344CB8AC3E}">
        <p14:creationId xmlns:p14="http://schemas.microsoft.com/office/powerpoint/2010/main" val="19261916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C6CEC1-89F8-4D26-B01E-B986B4FF1A5E}" type="datetimeFigureOut">
              <a:rPr lang="en-GB" smtClean="0"/>
              <a:t>25/06/2025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3A9B46-8945-4389-A6E7-C74668D8E934}" type="slidenum">
              <a:rPr lang="en-GB" smtClean="0"/>
              <a:t>‹#›</a:t>
            </a:fld>
            <a:endParaRPr lang="en-GB"/>
          </a:p>
        </p:txBody>
      </p:sp>
    </p:spTree>
    <p:extLst>
      <p:ext uri="{BB962C8B-B14F-4D97-AF65-F5344CB8AC3E}">
        <p14:creationId xmlns:p14="http://schemas.microsoft.com/office/powerpoint/2010/main" val="3467375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B7C6CEC1-89F8-4D26-B01E-B986B4FF1A5E}" type="datetimeFigureOut">
              <a:rPr lang="en-GB" smtClean="0"/>
              <a:t>25/06/2025</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B43A9B46-8945-4389-A6E7-C74668D8E934}" type="slidenum">
              <a:rPr lang="en-GB" smtClean="0"/>
              <a:t>‹#›</a:t>
            </a:fld>
            <a:endParaRPr lang="en-GB"/>
          </a:p>
        </p:txBody>
      </p:sp>
    </p:spTree>
    <p:extLst>
      <p:ext uri="{BB962C8B-B14F-4D97-AF65-F5344CB8AC3E}">
        <p14:creationId xmlns:p14="http://schemas.microsoft.com/office/powerpoint/2010/main" val="402157024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atalyst-magazine.org/articles/mitochondria/" TargetMode="External"/><Relationship Id="rId7" Type="http://schemas.openxmlformats.org/officeDocument/2006/relationships/hyperlink" Target="https://magazines.hachettelearning.com/magazine/biological-sciences-review/37/3/how-e-cigarettes-can-ruin-your-smile/" TargetMode="External"/><Relationship Id="rId2" Type="http://schemas.openxmlformats.org/officeDocument/2006/relationships/hyperlink" Target="https://www.ted.com/talks/kristine_mcdivitt_tompkins_a_bold_plan_to_rewild_the_earth_at_massive_scale" TargetMode="External"/><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48931" y="1144576"/>
            <a:ext cx="4096409" cy="2785378"/>
          </a:xfrm>
          <a:prstGeom prst="rect">
            <a:avLst/>
          </a:prstGeom>
          <a:noFill/>
        </p:spPr>
        <p:txBody>
          <a:bodyPr wrap="square" rtlCol="0">
            <a:spAutoFit/>
          </a:bodyPr>
          <a:lstStyle/>
          <a:p>
            <a:pPr marL="228600" indent="-228600">
              <a:buAutoNum type="arabicPeriod"/>
            </a:pPr>
            <a:r>
              <a:rPr lang="en-GB" sz="1100" b="1" dirty="0"/>
              <a:t>Watch the TED TALK:</a:t>
            </a:r>
          </a:p>
          <a:p>
            <a:endParaRPr lang="en-GB" sz="1100" b="1" dirty="0"/>
          </a:p>
          <a:p>
            <a:r>
              <a:rPr lang="en-GB" sz="1100" b="1" i="1" dirty="0"/>
              <a:t>A Bold Plan to Rewild the Earth – at a massive scale</a:t>
            </a:r>
          </a:p>
          <a:p>
            <a:endParaRPr lang="en-GB" sz="1100" b="1" dirty="0"/>
          </a:p>
          <a:p>
            <a:r>
              <a:rPr lang="en-GB" sz="1100" dirty="0">
                <a:hlinkClick r:id="rId2"/>
              </a:rPr>
              <a:t>https://www.ted.com/talks/kristine_mcdivitt_tompkins_a_bold_plan_to_rewild_the_earth_at_massive_scale</a:t>
            </a:r>
            <a:r>
              <a:rPr lang="en-GB" sz="1100" dirty="0"/>
              <a:t> </a:t>
            </a:r>
          </a:p>
          <a:p>
            <a:endParaRPr lang="en-GB" sz="1000" dirty="0"/>
          </a:p>
          <a:p>
            <a:r>
              <a:rPr lang="en-GB" sz="1100" dirty="0"/>
              <a:t>The first step to saving nature is the rewilding of our own minds, says conservationist and former Patagonia CEO Kristine </a:t>
            </a:r>
            <a:r>
              <a:rPr lang="en-GB" sz="1100" dirty="0" err="1"/>
              <a:t>McDivitt</a:t>
            </a:r>
            <a:r>
              <a:rPr lang="en-GB" sz="1100" dirty="0"/>
              <a:t> Tompkins. With an unwavering commitment to protecting ecosystems, she and her late husband Douglas Tompkins created vast conservation parks across South America that allowed ancient flora and fauna to flourish once again. Now, she's carrying that legacy and mission forward with a bold plan to connect parks across geographic boundaries, creating a system of continental-scale wildlife corridors — before it's too late.</a:t>
            </a:r>
            <a:endParaRPr lang="en-GB" sz="1000" dirty="0"/>
          </a:p>
        </p:txBody>
      </p:sp>
      <p:sp>
        <p:nvSpPr>
          <p:cNvPr id="19" name="TextBox 18"/>
          <p:cNvSpPr txBox="1"/>
          <p:nvPr/>
        </p:nvSpPr>
        <p:spPr>
          <a:xfrm>
            <a:off x="2951543" y="4317087"/>
            <a:ext cx="3741196" cy="2446824"/>
          </a:xfrm>
          <a:prstGeom prst="rect">
            <a:avLst/>
          </a:prstGeom>
          <a:noFill/>
        </p:spPr>
        <p:txBody>
          <a:bodyPr wrap="square" rtlCol="0">
            <a:spAutoFit/>
          </a:bodyPr>
          <a:lstStyle/>
          <a:p>
            <a:r>
              <a:rPr lang="en-GB" sz="1100" b="1" dirty="0"/>
              <a:t>2.  Read this article from Catalyst Magazine and write a short summary of the main points.</a:t>
            </a:r>
          </a:p>
          <a:p>
            <a:endParaRPr lang="en-GB" sz="1100" dirty="0"/>
          </a:p>
          <a:p>
            <a:r>
              <a:rPr lang="en-GB" sz="1100" b="1" i="1" dirty="0"/>
              <a:t>Mitochondria:  You’ve got a friend in me </a:t>
            </a:r>
          </a:p>
          <a:p>
            <a:endParaRPr lang="en-GB" sz="1100" dirty="0">
              <a:hlinkClick r:id="rId3"/>
            </a:endParaRPr>
          </a:p>
          <a:p>
            <a:r>
              <a:rPr lang="en-GB" sz="1100" dirty="0">
                <a:hlinkClick r:id="rId3"/>
              </a:rPr>
              <a:t>https://catalyst-magazine.org/articles/mitochondria/</a:t>
            </a:r>
            <a:r>
              <a:rPr lang="en-GB" sz="1100" dirty="0"/>
              <a:t> </a:t>
            </a:r>
          </a:p>
          <a:p>
            <a:endParaRPr lang="en-GB" sz="1000" dirty="0"/>
          </a:p>
          <a:p>
            <a:r>
              <a:rPr lang="en-GB" sz="1100" dirty="0"/>
              <a:t>Mitochondria are organelles that are extremely important to humans. Many people are unaware that the role of mitochondria is much more than just energy transfer and often overlook the fact that we could not survive without them. This article highlights the importance of mitochondria and mitochondrial dysfunction – what happens when mitochondria go wrong.</a:t>
            </a:r>
            <a:endParaRPr lang="en-GB" sz="600" dirty="0"/>
          </a:p>
        </p:txBody>
      </p:sp>
      <p:cxnSp>
        <p:nvCxnSpPr>
          <p:cNvPr id="29" name="Straight Connector 28"/>
          <p:cNvCxnSpPr/>
          <p:nvPr/>
        </p:nvCxnSpPr>
        <p:spPr>
          <a:xfrm>
            <a:off x="183489" y="4134662"/>
            <a:ext cx="6082793" cy="0"/>
          </a:xfrm>
          <a:prstGeom prst="line">
            <a:avLst/>
          </a:prstGeom>
          <a:ln w="38100"/>
        </p:spPr>
        <p:style>
          <a:lnRef idx="1">
            <a:schemeClr val="accent4"/>
          </a:lnRef>
          <a:fillRef idx="0">
            <a:schemeClr val="accent4"/>
          </a:fillRef>
          <a:effectRef idx="0">
            <a:schemeClr val="accent4"/>
          </a:effectRef>
          <a:fontRef idx="minor">
            <a:schemeClr val="tx1"/>
          </a:fontRef>
        </p:style>
      </p:cxnSp>
      <p:cxnSp>
        <p:nvCxnSpPr>
          <p:cNvPr id="31" name="Straight Connector 30"/>
          <p:cNvCxnSpPr/>
          <p:nvPr/>
        </p:nvCxnSpPr>
        <p:spPr>
          <a:xfrm>
            <a:off x="234290" y="6907639"/>
            <a:ext cx="6082793" cy="0"/>
          </a:xfrm>
          <a:prstGeom prst="line">
            <a:avLst/>
          </a:prstGeom>
          <a:ln w="38100"/>
        </p:spPr>
        <p:style>
          <a:lnRef idx="1">
            <a:schemeClr val="accent4"/>
          </a:lnRef>
          <a:fillRef idx="0">
            <a:schemeClr val="accent4"/>
          </a:fillRef>
          <a:effectRef idx="0">
            <a:schemeClr val="accent4"/>
          </a:effectRef>
          <a:fontRef idx="minor">
            <a:schemeClr val="tx1"/>
          </a:fontRef>
        </p:style>
      </p:cxnSp>
      <p:sp>
        <p:nvSpPr>
          <p:cNvPr id="28" name="Rectangle 27"/>
          <p:cNvSpPr/>
          <p:nvPr/>
        </p:nvSpPr>
        <p:spPr>
          <a:xfrm>
            <a:off x="-170684" y="0"/>
            <a:ext cx="6244454" cy="369332"/>
          </a:xfrm>
          <a:prstGeom prst="rect">
            <a:avLst/>
          </a:prstGeom>
          <a:noFill/>
        </p:spPr>
        <p:txBody>
          <a:bodyPr wrap="square" lIns="91440" tIns="45720" rIns="91440" bIns="45720">
            <a:spAutoFit/>
            <a:scene3d>
              <a:camera prst="perspectiveLeft"/>
              <a:lightRig rig="threePt" dir="t"/>
            </a:scene3d>
          </a:bodyPr>
          <a:lstStyle/>
          <a:p>
            <a:r>
              <a:rPr lang="en-GB" b="1" u="sng" dirty="0">
                <a:solidFill>
                  <a:schemeClr val="accent2">
                    <a:lumMod val="75000"/>
                  </a:schemeClr>
                </a:solidFill>
              </a:rPr>
              <a:t>Biology A Level Summer Independent Learning</a:t>
            </a:r>
            <a:endParaRPr lang="en-GB" b="1" dirty="0">
              <a:solidFill>
                <a:schemeClr val="accent2">
                  <a:lumMod val="75000"/>
                </a:schemeClr>
              </a:solidFill>
            </a:endParaRPr>
          </a:p>
        </p:txBody>
      </p:sp>
      <p:pic>
        <p:nvPicPr>
          <p:cNvPr id="2" name="Picture 1">
            <a:extLst>
              <a:ext uri="{FF2B5EF4-FFF2-40B4-BE49-F238E27FC236}">
                <a16:creationId xmlns:a16="http://schemas.microsoft.com/office/drawing/2014/main" id="{243A1289-B2A5-4601-8841-E4D97FF20B25}"/>
              </a:ext>
            </a:extLst>
          </p:cNvPr>
          <p:cNvPicPr>
            <a:picLocks noChangeAspect="1"/>
          </p:cNvPicPr>
          <p:nvPr/>
        </p:nvPicPr>
        <p:blipFill rotWithShape="1">
          <a:blip r:embed="rId4"/>
          <a:srcRect l="17778" t="22749" r="40973" b="22613"/>
          <a:stretch/>
        </p:blipFill>
        <p:spPr>
          <a:xfrm>
            <a:off x="4461548" y="1554192"/>
            <a:ext cx="2231192" cy="1662407"/>
          </a:xfrm>
          <a:prstGeom prst="rect">
            <a:avLst/>
          </a:prstGeom>
        </p:spPr>
      </p:pic>
      <p:pic>
        <p:nvPicPr>
          <p:cNvPr id="4" name="Picture 3">
            <a:extLst>
              <a:ext uri="{FF2B5EF4-FFF2-40B4-BE49-F238E27FC236}">
                <a16:creationId xmlns:a16="http://schemas.microsoft.com/office/drawing/2014/main" id="{79406362-DD84-4C6A-85D8-0E5A19163673}"/>
              </a:ext>
            </a:extLst>
          </p:cNvPr>
          <p:cNvPicPr>
            <a:picLocks noChangeAspect="1"/>
          </p:cNvPicPr>
          <p:nvPr/>
        </p:nvPicPr>
        <p:blipFill rotWithShape="1">
          <a:blip r:embed="rId5"/>
          <a:srcRect l="31899" t="37424" r="32881" b="13719"/>
          <a:stretch/>
        </p:blipFill>
        <p:spPr>
          <a:xfrm>
            <a:off x="234290" y="4497782"/>
            <a:ext cx="2415415" cy="1884692"/>
          </a:xfrm>
          <a:prstGeom prst="rect">
            <a:avLst/>
          </a:prstGeom>
        </p:spPr>
      </p:pic>
      <p:pic>
        <p:nvPicPr>
          <p:cNvPr id="1026" name="Picture 2" descr="https://magazines.hachettelearning.com/wp-content/uploads/sites/5/2025/01/import/biological_sciences_review_2025_02_01-imagesimg36_1_jpg-de171c7827c141d44c7c7ca3a712b617-scaled.jpg">
            <a:extLst>
              <a:ext uri="{FF2B5EF4-FFF2-40B4-BE49-F238E27FC236}">
                <a16:creationId xmlns:a16="http://schemas.microsoft.com/office/drawing/2014/main" id="{E6A08D4F-6661-4E72-BC7C-549954136F7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75486" y="7409245"/>
            <a:ext cx="2564210" cy="1799102"/>
          </a:xfrm>
          <a:prstGeom prst="rect">
            <a:avLst/>
          </a:prstGeom>
          <a:noFill/>
          <a:extLst>
            <a:ext uri="{909E8E84-426E-40DD-AFC4-6F175D3DCCD1}">
              <a14:hiddenFill xmlns:a14="http://schemas.microsoft.com/office/drawing/2010/main">
                <a:solidFill>
                  <a:srgbClr val="FFFFFF"/>
                </a:solidFill>
              </a14:hiddenFill>
            </a:ext>
          </a:extLst>
        </p:spPr>
      </p:pic>
      <p:sp>
        <p:nvSpPr>
          <p:cNvPr id="34" name="TextBox 33">
            <a:extLst>
              <a:ext uri="{FF2B5EF4-FFF2-40B4-BE49-F238E27FC236}">
                <a16:creationId xmlns:a16="http://schemas.microsoft.com/office/drawing/2014/main" id="{8276870B-62F2-47FC-BCDA-E0B586742D7F}"/>
              </a:ext>
            </a:extLst>
          </p:cNvPr>
          <p:cNvSpPr txBox="1"/>
          <p:nvPr/>
        </p:nvSpPr>
        <p:spPr>
          <a:xfrm>
            <a:off x="234290" y="7475468"/>
            <a:ext cx="3741196" cy="1938992"/>
          </a:xfrm>
          <a:prstGeom prst="rect">
            <a:avLst/>
          </a:prstGeom>
          <a:noFill/>
        </p:spPr>
        <p:txBody>
          <a:bodyPr wrap="square" rtlCol="0">
            <a:spAutoFit/>
          </a:bodyPr>
          <a:lstStyle/>
          <a:p>
            <a:r>
              <a:rPr lang="en-GB" sz="1100" b="1" dirty="0"/>
              <a:t>3.  Read this article from Biological Sciences Review and write a short summary of the main points.</a:t>
            </a:r>
          </a:p>
          <a:p>
            <a:endParaRPr lang="en-GB" sz="1100" dirty="0"/>
          </a:p>
          <a:p>
            <a:r>
              <a:rPr lang="en-GB" sz="1100" dirty="0"/>
              <a:t>How e-cigarettes can ruin your smile</a:t>
            </a:r>
          </a:p>
          <a:p>
            <a:endParaRPr lang="en-GB" sz="1100" dirty="0"/>
          </a:p>
          <a:p>
            <a:r>
              <a:rPr lang="en-GB" sz="1100" dirty="0">
                <a:hlinkClick r:id="rId7"/>
              </a:rPr>
              <a:t>https://magazines.hachettelearning.com/magazine/biological-sciences-review/37/3/how-e-cigarettes-can-ruin-your-smile/</a:t>
            </a:r>
            <a:r>
              <a:rPr lang="en-GB" sz="1100" dirty="0"/>
              <a:t> </a:t>
            </a:r>
          </a:p>
          <a:p>
            <a:endParaRPr lang="en-GB" sz="1000" dirty="0"/>
          </a:p>
          <a:p>
            <a:r>
              <a:rPr lang="en-GB" sz="1100" dirty="0"/>
              <a:t>The health effects of e-cigarettes on the body, especially their impact on oral health, are not yet fully understood. Medical writer Maja </a:t>
            </a:r>
            <a:r>
              <a:rPr lang="en-GB" sz="1100" dirty="0" err="1"/>
              <a:t>Klys</a:t>
            </a:r>
            <a:r>
              <a:rPr lang="en-GB" sz="1100" dirty="0"/>
              <a:t> discusses what we currently know.</a:t>
            </a:r>
            <a:endParaRPr lang="en-GB" sz="200" dirty="0"/>
          </a:p>
        </p:txBody>
      </p:sp>
      <p:sp>
        <p:nvSpPr>
          <p:cNvPr id="6" name="TextBox 5">
            <a:extLst>
              <a:ext uri="{FF2B5EF4-FFF2-40B4-BE49-F238E27FC236}">
                <a16:creationId xmlns:a16="http://schemas.microsoft.com/office/drawing/2014/main" id="{C0113F9A-2B1C-40C2-BE55-83308FEBEE6C}"/>
              </a:ext>
            </a:extLst>
          </p:cNvPr>
          <p:cNvSpPr txBox="1"/>
          <p:nvPr/>
        </p:nvSpPr>
        <p:spPr>
          <a:xfrm>
            <a:off x="148931" y="376468"/>
            <a:ext cx="6543808" cy="600164"/>
          </a:xfrm>
          <a:prstGeom prst="rect">
            <a:avLst/>
          </a:prstGeom>
          <a:noFill/>
          <a:ln>
            <a:solidFill>
              <a:schemeClr val="tx1"/>
            </a:solidFill>
          </a:ln>
        </p:spPr>
        <p:txBody>
          <a:bodyPr wrap="square" rtlCol="0">
            <a:spAutoFit/>
          </a:bodyPr>
          <a:lstStyle/>
          <a:p>
            <a:r>
              <a:rPr lang="en-GB" sz="1100" dirty="0"/>
              <a:t>To get the top grades in A Level Biology, it is important that you have a wider understanding of how biology relates to the world around us beyond the specification.  Here are three articles for you to engage with to give you a taster of some of the areas of biology that are topical at the moment.</a:t>
            </a:r>
          </a:p>
        </p:txBody>
      </p:sp>
    </p:spTree>
    <p:extLst>
      <p:ext uri="{BB962C8B-B14F-4D97-AF65-F5344CB8AC3E}">
        <p14:creationId xmlns:p14="http://schemas.microsoft.com/office/powerpoint/2010/main" val="18556036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ef97fbf8-ef79-4dc6-bfb1-bece7b550646"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75ED8683E2055418A510C21CB029497" ma:contentTypeVersion="15" ma:contentTypeDescription="Create a new document." ma:contentTypeScope="" ma:versionID="34cc0b2ef9559d0bcbfe0f749ec0e95b">
  <xsd:schema xmlns:xsd="http://www.w3.org/2001/XMLSchema" xmlns:xs="http://www.w3.org/2001/XMLSchema" xmlns:p="http://schemas.microsoft.com/office/2006/metadata/properties" xmlns:ns3="ef97fbf8-ef79-4dc6-bfb1-bece7b550646" xmlns:ns4="0b700806-8dc0-4294-85cc-1d96bf51aeea" targetNamespace="http://schemas.microsoft.com/office/2006/metadata/properties" ma:root="true" ma:fieldsID="e62ad95ee071e9f8fef46e3b058b4852" ns3:_="" ns4:_="">
    <xsd:import namespace="ef97fbf8-ef79-4dc6-bfb1-bece7b550646"/>
    <xsd:import namespace="0b700806-8dc0-4294-85cc-1d96bf51aeea"/>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LengthInSeconds" minOccurs="0"/>
                <xsd:element ref="ns3:MediaServiceSearchProperties" minOccurs="0"/>
                <xsd:element ref="ns3:_activity" minOccurs="0"/>
                <xsd:element ref="ns3:MediaServiceSystemTag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f97fbf8-ef79-4dc6-bfb1-bece7b55064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SearchProperties" ma:index="17" nillable="true" ma:displayName="MediaServiceSearchProperties" ma:hidden="true" ma:internalName="MediaServiceSearchProperties" ma:readOnly="true">
      <xsd:simpleType>
        <xsd:restriction base="dms:Note"/>
      </xsd:simpleType>
    </xsd:element>
    <xsd:element name="_activity" ma:index="18" nillable="true" ma:displayName="_activity" ma:hidden="true" ma:internalName="_activity">
      <xsd:simpleType>
        <xsd:restriction base="dms:Note"/>
      </xsd:simpleType>
    </xsd:element>
    <xsd:element name="MediaServiceSystemTags" ma:index="19"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b700806-8dc0-4294-85cc-1d96bf51aeea" elementFormDefault="qualified">
    <xsd:import namespace="http://schemas.microsoft.com/office/2006/documentManagement/types"/>
    <xsd:import namespace="http://schemas.microsoft.com/office/infopath/2007/PartnerControls"/>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element name="SharingHintHash" ma:index="2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C082A0-5C63-43EC-9B1A-FE4D11966574}">
  <ds:schemaRefs>
    <ds:schemaRef ds:uri="http://schemas.microsoft.com/office/2006/metadata/properties"/>
    <ds:schemaRef ds:uri="http://schemas.microsoft.com/office/2006/documentManagement/types"/>
    <ds:schemaRef ds:uri="http://purl.org/dc/elements/1.1/"/>
    <ds:schemaRef ds:uri="http://purl.org/dc/terms/"/>
    <ds:schemaRef ds:uri="0b700806-8dc0-4294-85cc-1d96bf51aeea"/>
    <ds:schemaRef ds:uri="http://www.w3.org/XML/1998/namespace"/>
    <ds:schemaRef ds:uri="http://schemas.openxmlformats.org/package/2006/metadata/core-properties"/>
    <ds:schemaRef ds:uri="ef97fbf8-ef79-4dc6-bfb1-bece7b550646"/>
    <ds:schemaRef ds:uri="http://schemas.microsoft.com/office/infopath/2007/PartnerControls"/>
    <ds:schemaRef ds:uri="http://purl.org/dc/dcmitype/"/>
  </ds:schemaRefs>
</ds:datastoreItem>
</file>

<file path=customXml/itemProps2.xml><?xml version="1.0" encoding="utf-8"?>
<ds:datastoreItem xmlns:ds="http://schemas.openxmlformats.org/officeDocument/2006/customXml" ds:itemID="{3A7E70C0-FB2C-4408-B14D-BCFD3E1A2E9F}">
  <ds:schemaRefs>
    <ds:schemaRef ds:uri="http://schemas.microsoft.com/sharepoint/v3/contenttype/forms"/>
  </ds:schemaRefs>
</ds:datastoreItem>
</file>

<file path=customXml/itemProps3.xml><?xml version="1.0" encoding="utf-8"?>
<ds:datastoreItem xmlns:ds="http://schemas.openxmlformats.org/officeDocument/2006/customXml" ds:itemID="{281759BA-D7AB-4140-B8DF-0B0336992D4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f97fbf8-ef79-4dc6-bfb1-bece7b550646"/>
    <ds:schemaRef ds:uri="0b700806-8dc0-4294-85cc-1d96bf51aee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25</TotalTime>
  <Words>374</Words>
  <Application>Microsoft Office PowerPoint</Application>
  <PresentationFormat>A4 Paper (210x297 mm)</PresentationFormat>
  <Paragraphs>23</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 Loveridge</dc:creator>
  <cp:lastModifiedBy>Z Loveridge</cp:lastModifiedBy>
  <cp:revision>1</cp:revision>
  <dcterms:created xsi:type="dcterms:W3CDTF">2025-06-25T09:49:39Z</dcterms:created>
  <dcterms:modified xsi:type="dcterms:W3CDTF">2025-06-25T10:18:07Z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0x010100775ED8683E2055418A510C21CB029497</vt:lpwstr>
  </property>
</Properties>
</file>